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3" r:id="rId7"/>
    <p:sldId id="261" r:id="rId8"/>
    <p:sldId id="264" r:id="rId9"/>
    <p:sldId id="262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6695B"/>
    <a:srgbClr val="F3F2F4"/>
    <a:srgbClr val="CAC7D0"/>
    <a:srgbClr val="8888FF"/>
    <a:srgbClr val="77708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89" autoAdjust="0"/>
    <p:restoredTop sz="94660"/>
  </p:normalViewPr>
  <p:slideViewPr>
    <p:cSldViewPr snapToGrid="0">
      <p:cViewPr varScale="1">
        <p:scale>
          <a:sx n="69" d="100"/>
          <a:sy n="69" d="100"/>
        </p:scale>
        <p:origin x="49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B6F3BD-1663-411B-B60D-D43D516098E9}" type="datetimeFigureOut">
              <a:rPr lang="en-US" smtClean="0"/>
              <a:t>4/27/2019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490A11-4989-46D1-8980-EA0F3A7680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2485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251AE-A7A2-42B4-87D6-261A7621CCB4}" type="datetimeFigureOut">
              <a:rPr lang="en-US" smtClean="0"/>
              <a:t>4/27/2019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76B2F-FB85-4120-8F09-E66EC8C38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4214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251AE-A7A2-42B4-87D6-261A7621CCB4}" type="datetimeFigureOut">
              <a:rPr lang="en-US" smtClean="0"/>
              <a:t>4/27/2019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76B2F-FB85-4120-8F09-E66EC8C38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14389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251AE-A7A2-42B4-87D6-261A7621CCB4}" type="datetimeFigureOut">
              <a:rPr lang="en-US" smtClean="0"/>
              <a:t>4/27/2019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76B2F-FB85-4120-8F09-E66EC8C38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1408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251AE-A7A2-42B4-87D6-261A7621CCB4}" type="datetimeFigureOut">
              <a:rPr lang="en-US" smtClean="0"/>
              <a:t>4/27/2019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76B2F-FB85-4120-8F09-E66EC8C38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4089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251AE-A7A2-42B4-87D6-261A7621CCB4}" type="datetimeFigureOut">
              <a:rPr lang="en-US" smtClean="0"/>
              <a:t>4/27/2019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76B2F-FB85-4120-8F09-E66EC8C38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0225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251AE-A7A2-42B4-87D6-261A7621CCB4}" type="datetimeFigureOut">
              <a:rPr lang="en-US" smtClean="0"/>
              <a:t>4/27/2019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76B2F-FB85-4120-8F09-E66EC8C38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8094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251AE-A7A2-42B4-87D6-261A7621CCB4}" type="datetimeFigureOut">
              <a:rPr lang="en-US" smtClean="0"/>
              <a:t>4/27/2019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76B2F-FB85-4120-8F09-E66EC8C38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0897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251AE-A7A2-42B4-87D6-261A7621CCB4}" type="datetimeFigureOut">
              <a:rPr lang="en-US" smtClean="0"/>
              <a:t>4/27/2019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76B2F-FB85-4120-8F09-E66EC8C38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3470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251AE-A7A2-42B4-87D6-261A7621CCB4}" type="datetimeFigureOut">
              <a:rPr lang="en-US" smtClean="0"/>
              <a:t>4/27/2019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76B2F-FB85-4120-8F09-E66EC8C38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2301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4D46AF1-0297-4DB7-B9FC-D6F0709924D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5751" y="6621385"/>
            <a:ext cx="238246" cy="2382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3D3E974-4897-40F8-A888-A462C1A536C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0865" y="6662069"/>
            <a:ext cx="171535" cy="17153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AA8BD05-693A-41B5-B9DA-D748F7232F09}"/>
              </a:ext>
            </a:extLst>
          </p:cNvPr>
          <p:cNvSpPr/>
          <p:nvPr userDrawn="1"/>
        </p:nvSpPr>
        <p:spPr>
          <a:xfrm>
            <a:off x="6979350" y="6627168"/>
            <a:ext cx="851515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900" i="1" dirty="0">
                <a:solidFill>
                  <a:srgbClr val="777086"/>
                </a:solidFill>
              </a:rPr>
              <a:t>@</a:t>
            </a:r>
            <a:r>
              <a:rPr lang="en-US" sz="900" i="1" dirty="0" err="1">
                <a:solidFill>
                  <a:srgbClr val="777086"/>
                </a:solidFill>
              </a:rPr>
              <a:t>anh_n_tran</a:t>
            </a:r>
            <a:endParaRPr lang="en-US" sz="900" i="1" dirty="0">
              <a:solidFill>
                <a:srgbClr val="777086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576F69E-B206-40EC-B665-B01F1E8E6B77}"/>
              </a:ext>
            </a:extLst>
          </p:cNvPr>
          <p:cNvSpPr/>
          <p:nvPr userDrawn="1"/>
        </p:nvSpPr>
        <p:spPr>
          <a:xfrm>
            <a:off x="8020797" y="6625634"/>
            <a:ext cx="93326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900" i="1" dirty="0">
                <a:solidFill>
                  <a:srgbClr val="777086"/>
                </a:solidFill>
              </a:rPr>
              <a:t>trannhatanh89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34968143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17679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251AE-A7A2-42B4-87D6-261A7621CCB4}" type="datetimeFigureOut">
              <a:rPr lang="en-US" smtClean="0"/>
              <a:t>4/27/2019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76B2F-FB85-4120-8F09-E66EC8C38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6192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9251AE-A7A2-42B4-87D6-261A7621CCB4}" type="datetimeFigureOut">
              <a:rPr lang="en-US" smtClean="0"/>
              <a:t>4/27/2019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D76B2F-FB85-4120-8F09-E66EC8C38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7308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72" r:id="rId8"/>
    <p:sldLayoutId id="2147483668" r:id="rId9"/>
    <p:sldLayoutId id="2147483669" r:id="rId10"/>
    <p:sldLayoutId id="2147483670" r:id="rId11"/>
    <p:sldLayoutId id="214748367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g"/><Relationship Id="rId3" Type="http://schemas.microsoft.com/office/2007/relationships/hdphoto" Target="../media/hdphoto1.wdp"/><Relationship Id="rId7" Type="http://schemas.openxmlformats.org/officeDocument/2006/relationships/image" Target="../media/image15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2.png"/><Relationship Id="rId11" Type="http://schemas.openxmlformats.org/officeDocument/2006/relationships/image" Target="../media/image19.png"/><Relationship Id="rId5" Type="http://schemas.openxmlformats.org/officeDocument/2006/relationships/image" Target="../media/image11.png"/><Relationship Id="rId10" Type="http://schemas.openxmlformats.org/officeDocument/2006/relationships/image" Target="../media/image18.jpg"/><Relationship Id="rId4" Type="http://schemas.openxmlformats.org/officeDocument/2006/relationships/image" Target="../media/image9.png"/><Relationship Id="rId9" Type="http://schemas.openxmlformats.org/officeDocument/2006/relationships/image" Target="../media/image17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3" Type="http://schemas.openxmlformats.org/officeDocument/2006/relationships/image" Target="../media/image10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.png"/><Relationship Id="rId11" Type="http://schemas.openxmlformats.org/officeDocument/2006/relationships/image" Target="../media/image26.jpg"/><Relationship Id="rId5" Type="http://schemas.openxmlformats.org/officeDocument/2006/relationships/image" Target="../media/image12.png"/><Relationship Id="rId10" Type="http://schemas.openxmlformats.org/officeDocument/2006/relationships/image" Target="../media/image25.png"/><Relationship Id="rId4" Type="http://schemas.openxmlformats.org/officeDocument/2006/relationships/image" Target="../media/image11.png"/><Relationship Id="rId9" Type="http://schemas.openxmlformats.org/officeDocument/2006/relationships/image" Target="../media/image24.png"/><Relationship Id="rId1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2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6345010-E873-4143-B5AE-C7044436C2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68738">
            <a:off x="573749" y="2662595"/>
            <a:ext cx="3241507" cy="3741662"/>
          </a:xfrm>
          <a:prstGeom prst="rect">
            <a:avLst/>
          </a:prstGeom>
          <a:effectLst>
            <a:outerShdw blurRad="139700" dist="508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8F0F586-1900-43A7-ACA7-757C4E555E1C}"/>
              </a:ext>
            </a:extLst>
          </p:cNvPr>
          <p:cNvSpPr txBox="1"/>
          <p:nvPr/>
        </p:nvSpPr>
        <p:spPr>
          <a:xfrm>
            <a:off x="1690121" y="859863"/>
            <a:ext cx="698287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3600" dirty="0">
                <a:solidFill>
                  <a:srgbClr val="86695B"/>
                </a:solidFill>
                <a:latin typeface="+mj-lt"/>
              </a:rPr>
              <a:t>Writing a (very niche) R package</a:t>
            </a:r>
            <a:br>
              <a:rPr lang="en-US" sz="3600" dirty="0">
                <a:solidFill>
                  <a:srgbClr val="86695B"/>
                </a:solidFill>
                <a:latin typeface="+mj-lt"/>
              </a:rPr>
            </a:br>
            <a:r>
              <a:rPr lang="en-US" sz="3600" dirty="0">
                <a:solidFill>
                  <a:srgbClr val="86695B"/>
                </a:solidFill>
                <a:latin typeface="+mj-lt"/>
              </a:rPr>
              <a:t>for reproducible data analysis</a:t>
            </a:r>
            <a:br>
              <a:rPr lang="en-US" sz="3600" dirty="0">
                <a:solidFill>
                  <a:srgbClr val="86695B"/>
                </a:solidFill>
                <a:latin typeface="+mj-lt"/>
              </a:rPr>
            </a:br>
            <a:r>
              <a:rPr lang="en-US" sz="3600" dirty="0">
                <a:solidFill>
                  <a:srgbClr val="86695B"/>
                </a:solidFill>
                <a:latin typeface="+mj-lt"/>
              </a:rPr>
              <a:t>from a public dataset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F029E75-E58B-4E3A-A3DE-B209C030C8A5}"/>
              </a:ext>
            </a:extLst>
          </p:cNvPr>
          <p:cNvSpPr txBox="1"/>
          <p:nvPr/>
        </p:nvSpPr>
        <p:spPr>
          <a:xfrm>
            <a:off x="6170802" y="4280997"/>
            <a:ext cx="2597635" cy="13696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2000" dirty="0">
                <a:solidFill>
                  <a:srgbClr val="86695B"/>
                </a:solidFill>
                <a:latin typeface="+mj-lt"/>
              </a:rPr>
              <a:t>Anh N. Tran</a:t>
            </a:r>
          </a:p>
          <a:p>
            <a:pPr algn="r">
              <a:spcAft>
                <a:spcPts val="600"/>
              </a:spcAft>
            </a:pPr>
            <a:r>
              <a:rPr lang="en-US" sz="1600" i="1" dirty="0">
                <a:solidFill>
                  <a:srgbClr val="777086"/>
                </a:solidFill>
              </a:rPr>
              <a:t>Postdoc at Northwestern U.</a:t>
            </a:r>
          </a:p>
          <a:p>
            <a:pPr algn="r">
              <a:spcAft>
                <a:spcPts val="600"/>
              </a:spcAft>
            </a:pPr>
            <a:r>
              <a:rPr lang="en-US" sz="1600" i="1" dirty="0">
                <a:solidFill>
                  <a:srgbClr val="777086"/>
                </a:solidFill>
              </a:rPr>
              <a:t>@</a:t>
            </a:r>
            <a:r>
              <a:rPr lang="en-US" sz="1600" i="1" dirty="0" err="1">
                <a:solidFill>
                  <a:srgbClr val="777086"/>
                </a:solidFill>
              </a:rPr>
              <a:t>anh_n_tran</a:t>
            </a:r>
            <a:r>
              <a:rPr lang="en-US" sz="1600" i="1" dirty="0">
                <a:solidFill>
                  <a:srgbClr val="777086"/>
                </a:solidFill>
              </a:rPr>
              <a:t>     </a:t>
            </a:r>
          </a:p>
          <a:p>
            <a:pPr algn="r">
              <a:spcAft>
                <a:spcPts val="600"/>
              </a:spcAft>
            </a:pPr>
            <a:r>
              <a:rPr lang="en-US" sz="1600" i="1" dirty="0">
                <a:solidFill>
                  <a:srgbClr val="777086"/>
                </a:solidFill>
              </a:rPr>
              <a:t>trannhatanh89    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0464E96-F167-43EF-8C09-86894EDF7B4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2693" y="5062878"/>
            <a:ext cx="264341" cy="26434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4658BD6-6F2C-491F-9388-5C0DC3F43D63}"/>
              </a:ext>
            </a:extLst>
          </p:cNvPr>
          <p:cNvSpPr txBox="1"/>
          <p:nvPr/>
        </p:nvSpPr>
        <p:spPr>
          <a:xfrm>
            <a:off x="5666690" y="6263207"/>
            <a:ext cx="31017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i="1" dirty="0" err="1">
                <a:solidFill>
                  <a:srgbClr val="86695B"/>
                </a:solidFill>
                <a:latin typeface="+mj-lt"/>
              </a:rPr>
              <a:t>SatRday</a:t>
            </a:r>
            <a:r>
              <a:rPr lang="en-US" sz="1600" b="1" i="1" dirty="0">
                <a:solidFill>
                  <a:srgbClr val="86695B"/>
                </a:solidFill>
                <a:latin typeface="+mj-lt"/>
              </a:rPr>
              <a:t> Chicago, April 27, 2019</a:t>
            </a:r>
          </a:p>
        </p:txBody>
      </p:sp>
      <p:grpSp>
        <p:nvGrpSpPr>
          <p:cNvPr id="11" name="Graphic 6">
            <a:extLst>
              <a:ext uri="{FF2B5EF4-FFF2-40B4-BE49-F238E27FC236}">
                <a16:creationId xmlns:a16="http://schemas.microsoft.com/office/drawing/2014/main" id="{DCBBD02E-C1C4-479F-BD93-BA3E29C89D1B}"/>
              </a:ext>
            </a:extLst>
          </p:cNvPr>
          <p:cNvGrpSpPr/>
          <p:nvPr/>
        </p:nvGrpSpPr>
        <p:grpSpPr>
          <a:xfrm>
            <a:off x="8452693" y="5377688"/>
            <a:ext cx="264341" cy="264341"/>
            <a:chOff x="8452693" y="5377688"/>
            <a:chExt cx="264341" cy="264341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6C42A4F-34C8-4477-8FDB-6B6DD55E4D71}"/>
                </a:ext>
              </a:extLst>
            </p:cNvPr>
            <p:cNvSpPr/>
            <p:nvPr/>
          </p:nvSpPr>
          <p:spPr>
            <a:xfrm>
              <a:off x="8452693" y="5380918"/>
              <a:ext cx="263739" cy="257115"/>
            </a:xfrm>
            <a:custGeom>
              <a:avLst/>
              <a:gdLst>
                <a:gd name="connsiteX0" fmla="*/ 246356 w 263738"/>
                <a:gd name="connsiteY0" fmla="*/ 65759 h 257115"/>
                <a:gd name="connsiteX1" fmla="*/ 198306 w 263738"/>
                <a:gd name="connsiteY1" fmla="*/ 17708 h 257115"/>
                <a:gd name="connsiteX2" fmla="*/ 132033 w 263738"/>
                <a:gd name="connsiteY2" fmla="*/ 0 h 257115"/>
                <a:gd name="connsiteX3" fmla="*/ 65759 w 263738"/>
                <a:gd name="connsiteY3" fmla="*/ 17708 h 257115"/>
                <a:gd name="connsiteX4" fmla="*/ 17708 w 263738"/>
                <a:gd name="connsiteY4" fmla="*/ 65759 h 257115"/>
                <a:gd name="connsiteX5" fmla="*/ 0 w 263738"/>
                <a:gd name="connsiteY5" fmla="*/ 132029 h 257115"/>
                <a:gd name="connsiteX6" fmla="*/ 25186 w 263738"/>
                <a:gd name="connsiteY6" fmla="*/ 209649 h 257115"/>
                <a:gd name="connsiteX7" fmla="*/ 90255 w 263738"/>
                <a:gd name="connsiteY7" fmla="*/ 257355 h 257115"/>
                <a:gd name="connsiteX8" fmla="*/ 97131 w 263738"/>
                <a:gd name="connsiteY8" fmla="*/ 256153 h 257115"/>
                <a:gd name="connsiteX9" fmla="*/ 99366 w 263738"/>
                <a:gd name="connsiteY9" fmla="*/ 250997 h 257115"/>
                <a:gd name="connsiteX10" fmla="*/ 99279 w 263738"/>
                <a:gd name="connsiteY10" fmla="*/ 241714 h 257115"/>
                <a:gd name="connsiteX11" fmla="*/ 99192 w 263738"/>
                <a:gd name="connsiteY11" fmla="*/ 226416 h 257115"/>
                <a:gd name="connsiteX12" fmla="*/ 95238 w 263738"/>
                <a:gd name="connsiteY12" fmla="*/ 227100 h 257115"/>
                <a:gd name="connsiteX13" fmla="*/ 85696 w 263738"/>
                <a:gd name="connsiteY13" fmla="*/ 227702 h 257115"/>
                <a:gd name="connsiteX14" fmla="*/ 73749 w 263738"/>
                <a:gd name="connsiteY14" fmla="*/ 226499 h 257115"/>
                <a:gd name="connsiteX15" fmla="*/ 62230 w 263738"/>
                <a:gd name="connsiteY15" fmla="*/ 221345 h 257115"/>
                <a:gd name="connsiteX16" fmla="*/ 54667 w 263738"/>
                <a:gd name="connsiteY16" fmla="*/ 210774 h 257115"/>
                <a:gd name="connsiteX17" fmla="*/ 52948 w 263738"/>
                <a:gd name="connsiteY17" fmla="*/ 206818 h 257115"/>
                <a:gd name="connsiteX18" fmla="*/ 47533 w 263738"/>
                <a:gd name="connsiteY18" fmla="*/ 198051 h 257115"/>
                <a:gd name="connsiteX19" fmla="*/ 40055 w 263738"/>
                <a:gd name="connsiteY19" fmla="*/ 191519 h 257115"/>
                <a:gd name="connsiteX20" fmla="*/ 38852 w 263738"/>
                <a:gd name="connsiteY20" fmla="*/ 190657 h 257115"/>
                <a:gd name="connsiteX21" fmla="*/ 36617 w 263738"/>
                <a:gd name="connsiteY21" fmla="*/ 188593 h 257115"/>
                <a:gd name="connsiteX22" fmla="*/ 35071 w 263738"/>
                <a:gd name="connsiteY22" fmla="*/ 186186 h 257115"/>
                <a:gd name="connsiteX23" fmla="*/ 35930 w 263738"/>
                <a:gd name="connsiteY23" fmla="*/ 184205 h 257115"/>
                <a:gd name="connsiteX24" fmla="*/ 40916 w 263738"/>
                <a:gd name="connsiteY24" fmla="*/ 183437 h 257115"/>
                <a:gd name="connsiteX25" fmla="*/ 44353 w 263738"/>
                <a:gd name="connsiteY25" fmla="*/ 183951 h 257115"/>
                <a:gd name="connsiteX26" fmla="*/ 52863 w 263738"/>
                <a:gd name="connsiteY26" fmla="*/ 188076 h 257115"/>
                <a:gd name="connsiteX27" fmla="*/ 61200 w 263738"/>
                <a:gd name="connsiteY27" fmla="*/ 197013 h 257115"/>
                <a:gd name="connsiteX28" fmla="*/ 70742 w 263738"/>
                <a:gd name="connsiteY28" fmla="*/ 207759 h 257115"/>
                <a:gd name="connsiteX29" fmla="*/ 82001 w 263738"/>
                <a:gd name="connsiteY29" fmla="*/ 211454 h 257115"/>
                <a:gd name="connsiteX30" fmla="*/ 91800 w 263738"/>
                <a:gd name="connsiteY30" fmla="*/ 210597 h 257115"/>
                <a:gd name="connsiteX31" fmla="*/ 99536 w 263738"/>
                <a:gd name="connsiteY31" fmla="*/ 208017 h 257115"/>
                <a:gd name="connsiteX32" fmla="*/ 107959 w 263738"/>
                <a:gd name="connsiteY32" fmla="*/ 190308 h 257115"/>
                <a:gd name="connsiteX33" fmla="*/ 90338 w 263738"/>
                <a:gd name="connsiteY33" fmla="*/ 187213 h 257115"/>
                <a:gd name="connsiteX34" fmla="*/ 74179 w 263738"/>
                <a:gd name="connsiteY34" fmla="*/ 180505 h 257115"/>
                <a:gd name="connsiteX35" fmla="*/ 60339 w 263738"/>
                <a:gd name="connsiteY35" fmla="*/ 168989 h 257115"/>
                <a:gd name="connsiteX36" fmla="*/ 51315 w 263738"/>
                <a:gd name="connsiteY36" fmla="*/ 150937 h 257115"/>
                <a:gd name="connsiteX37" fmla="*/ 47791 w 263738"/>
                <a:gd name="connsiteY37" fmla="*/ 125150 h 257115"/>
                <a:gd name="connsiteX38" fmla="*/ 61373 w 263738"/>
                <a:gd name="connsiteY38" fmla="*/ 89733 h 257115"/>
                <a:gd name="connsiteX39" fmla="*/ 62576 w 263738"/>
                <a:gd name="connsiteY39" fmla="*/ 54664 h 257115"/>
                <a:gd name="connsiteX40" fmla="*/ 77361 w 263738"/>
                <a:gd name="connsiteY40" fmla="*/ 56984 h 257115"/>
                <a:gd name="connsiteX41" fmla="*/ 91716 w 263738"/>
                <a:gd name="connsiteY41" fmla="*/ 63604 h 257115"/>
                <a:gd name="connsiteX42" fmla="*/ 99023 w 263738"/>
                <a:gd name="connsiteY42" fmla="*/ 68246 h 257115"/>
                <a:gd name="connsiteX43" fmla="*/ 132031 w 263738"/>
                <a:gd name="connsiteY43" fmla="*/ 63777 h 257115"/>
                <a:gd name="connsiteX44" fmla="*/ 165043 w 263738"/>
                <a:gd name="connsiteY44" fmla="*/ 68246 h 257115"/>
                <a:gd name="connsiteX45" fmla="*/ 171575 w 263738"/>
                <a:gd name="connsiteY45" fmla="*/ 64122 h 257115"/>
                <a:gd name="connsiteX46" fmla="*/ 187389 w 263738"/>
                <a:gd name="connsiteY46" fmla="*/ 56556 h 257115"/>
                <a:gd name="connsiteX47" fmla="*/ 201319 w 263738"/>
                <a:gd name="connsiteY47" fmla="*/ 54666 h 257115"/>
                <a:gd name="connsiteX48" fmla="*/ 202691 w 263738"/>
                <a:gd name="connsiteY48" fmla="*/ 89735 h 257115"/>
                <a:gd name="connsiteX49" fmla="*/ 216275 w 263738"/>
                <a:gd name="connsiteY49" fmla="*/ 125151 h 257115"/>
                <a:gd name="connsiteX50" fmla="*/ 212751 w 263738"/>
                <a:gd name="connsiteY50" fmla="*/ 151023 h 257115"/>
                <a:gd name="connsiteX51" fmla="*/ 203643 w 263738"/>
                <a:gd name="connsiteY51" fmla="*/ 169075 h 257115"/>
                <a:gd name="connsiteX52" fmla="*/ 189715 w 263738"/>
                <a:gd name="connsiteY52" fmla="*/ 180507 h 257115"/>
                <a:gd name="connsiteX53" fmla="*/ 173553 w 263738"/>
                <a:gd name="connsiteY53" fmla="*/ 187212 h 257115"/>
                <a:gd name="connsiteX54" fmla="*/ 155933 w 263738"/>
                <a:gd name="connsiteY54" fmla="*/ 190311 h 257115"/>
                <a:gd name="connsiteX55" fmla="*/ 164870 w 263738"/>
                <a:gd name="connsiteY55" fmla="*/ 214721 h 257115"/>
                <a:gd name="connsiteX56" fmla="*/ 164870 w 263738"/>
                <a:gd name="connsiteY56" fmla="*/ 250993 h 257115"/>
                <a:gd name="connsiteX57" fmla="*/ 167021 w 263738"/>
                <a:gd name="connsiteY57" fmla="*/ 256148 h 257115"/>
                <a:gd name="connsiteX58" fmla="*/ 173811 w 263738"/>
                <a:gd name="connsiteY58" fmla="*/ 257350 h 257115"/>
                <a:gd name="connsiteX59" fmla="*/ 238883 w 263738"/>
                <a:gd name="connsiteY59" fmla="*/ 209644 h 257115"/>
                <a:gd name="connsiteX60" fmla="*/ 264068 w 263738"/>
                <a:gd name="connsiteY60" fmla="*/ 132024 h 257115"/>
                <a:gd name="connsiteX61" fmla="*/ 246356 w 263738"/>
                <a:gd name="connsiteY61" fmla="*/ 65759 h 257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263738" h="257115">
                  <a:moveTo>
                    <a:pt x="246356" y="65759"/>
                  </a:moveTo>
                  <a:cubicBezTo>
                    <a:pt x="234549" y="45529"/>
                    <a:pt x="218534" y="29513"/>
                    <a:pt x="198306" y="17708"/>
                  </a:cubicBezTo>
                  <a:cubicBezTo>
                    <a:pt x="178076" y="5902"/>
                    <a:pt x="155990" y="0"/>
                    <a:pt x="132033" y="0"/>
                  </a:cubicBezTo>
                  <a:cubicBezTo>
                    <a:pt x="108079" y="0"/>
                    <a:pt x="85985" y="5903"/>
                    <a:pt x="65759" y="17708"/>
                  </a:cubicBezTo>
                  <a:cubicBezTo>
                    <a:pt x="45529" y="29513"/>
                    <a:pt x="29515" y="45529"/>
                    <a:pt x="17708" y="65759"/>
                  </a:cubicBezTo>
                  <a:cubicBezTo>
                    <a:pt x="5903" y="85988"/>
                    <a:pt x="0" y="108078"/>
                    <a:pt x="0" y="132029"/>
                  </a:cubicBezTo>
                  <a:cubicBezTo>
                    <a:pt x="0" y="160799"/>
                    <a:pt x="8394" y="186671"/>
                    <a:pt x="25186" y="209649"/>
                  </a:cubicBezTo>
                  <a:cubicBezTo>
                    <a:pt x="41976" y="232629"/>
                    <a:pt x="63666" y="248531"/>
                    <a:pt x="90255" y="257355"/>
                  </a:cubicBezTo>
                  <a:cubicBezTo>
                    <a:pt x="93350" y="257929"/>
                    <a:pt x="95641" y="257525"/>
                    <a:pt x="97131" y="256153"/>
                  </a:cubicBezTo>
                  <a:cubicBezTo>
                    <a:pt x="98621" y="254779"/>
                    <a:pt x="99366" y="253058"/>
                    <a:pt x="99366" y="250997"/>
                  </a:cubicBezTo>
                  <a:cubicBezTo>
                    <a:pt x="99366" y="250654"/>
                    <a:pt x="99336" y="247560"/>
                    <a:pt x="99279" y="241714"/>
                  </a:cubicBezTo>
                  <a:cubicBezTo>
                    <a:pt x="99220" y="235868"/>
                    <a:pt x="99192" y="230768"/>
                    <a:pt x="99192" y="226416"/>
                  </a:cubicBezTo>
                  <a:lnTo>
                    <a:pt x="95238" y="227100"/>
                  </a:lnTo>
                  <a:cubicBezTo>
                    <a:pt x="92717" y="227562"/>
                    <a:pt x="89536" y="227758"/>
                    <a:pt x="85696" y="227702"/>
                  </a:cubicBezTo>
                  <a:cubicBezTo>
                    <a:pt x="81858" y="227649"/>
                    <a:pt x="77874" y="227247"/>
                    <a:pt x="73749" y="226499"/>
                  </a:cubicBezTo>
                  <a:cubicBezTo>
                    <a:pt x="69622" y="225757"/>
                    <a:pt x="65783" y="224038"/>
                    <a:pt x="62230" y="221345"/>
                  </a:cubicBezTo>
                  <a:cubicBezTo>
                    <a:pt x="58678" y="218652"/>
                    <a:pt x="56157" y="215126"/>
                    <a:pt x="54667" y="210774"/>
                  </a:cubicBezTo>
                  <a:lnTo>
                    <a:pt x="52948" y="206818"/>
                  </a:lnTo>
                  <a:cubicBezTo>
                    <a:pt x="51802" y="204184"/>
                    <a:pt x="49998" y="201258"/>
                    <a:pt x="47533" y="198051"/>
                  </a:cubicBezTo>
                  <a:cubicBezTo>
                    <a:pt x="45069" y="194841"/>
                    <a:pt x="42576" y="192665"/>
                    <a:pt x="40055" y="191519"/>
                  </a:cubicBezTo>
                  <a:lnTo>
                    <a:pt x="38852" y="190657"/>
                  </a:lnTo>
                  <a:cubicBezTo>
                    <a:pt x="38049" y="190085"/>
                    <a:pt x="37305" y="189394"/>
                    <a:pt x="36617" y="188593"/>
                  </a:cubicBezTo>
                  <a:cubicBezTo>
                    <a:pt x="35929" y="187791"/>
                    <a:pt x="35414" y="186989"/>
                    <a:pt x="35071" y="186186"/>
                  </a:cubicBezTo>
                  <a:cubicBezTo>
                    <a:pt x="34726" y="185382"/>
                    <a:pt x="35012" y="184723"/>
                    <a:pt x="35930" y="184205"/>
                  </a:cubicBezTo>
                  <a:cubicBezTo>
                    <a:pt x="36848" y="183688"/>
                    <a:pt x="38508" y="183437"/>
                    <a:pt x="40916" y="183437"/>
                  </a:cubicBezTo>
                  <a:lnTo>
                    <a:pt x="44353" y="183951"/>
                  </a:lnTo>
                  <a:cubicBezTo>
                    <a:pt x="46645" y="184410"/>
                    <a:pt x="49481" y="185782"/>
                    <a:pt x="52863" y="188076"/>
                  </a:cubicBezTo>
                  <a:cubicBezTo>
                    <a:pt x="56243" y="190368"/>
                    <a:pt x="59022" y="193347"/>
                    <a:pt x="61200" y="197013"/>
                  </a:cubicBezTo>
                  <a:cubicBezTo>
                    <a:pt x="63837" y="201713"/>
                    <a:pt x="67015" y="205295"/>
                    <a:pt x="70742" y="207759"/>
                  </a:cubicBezTo>
                  <a:cubicBezTo>
                    <a:pt x="74465" y="210224"/>
                    <a:pt x="78220" y="211454"/>
                    <a:pt x="82001" y="211454"/>
                  </a:cubicBezTo>
                  <a:cubicBezTo>
                    <a:pt x="85783" y="211454"/>
                    <a:pt x="89049" y="211168"/>
                    <a:pt x="91800" y="210597"/>
                  </a:cubicBezTo>
                  <a:cubicBezTo>
                    <a:pt x="94549" y="210024"/>
                    <a:pt x="97128" y="209162"/>
                    <a:pt x="99536" y="208017"/>
                  </a:cubicBezTo>
                  <a:cubicBezTo>
                    <a:pt x="100568" y="200335"/>
                    <a:pt x="103376" y="194433"/>
                    <a:pt x="107959" y="190308"/>
                  </a:cubicBezTo>
                  <a:cubicBezTo>
                    <a:pt x="101427" y="189622"/>
                    <a:pt x="95554" y="188588"/>
                    <a:pt x="90338" y="187213"/>
                  </a:cubicBezTo>
                  <a:cubicBezTo>
                    <a:pt x="85124" y="185837"/>
                    <a:pt x="79737" y="183603"/>
                    <a:pt x="74179" y="180505"/>
                  </a:cubicBezTo>
                  <a:cubicBezTo>
                    <a:pt x="68618" y="177412"/>
                    <a:pt x="64005" y="173571"/>
                    <a:pt x="60339" y="168989"/>
                  </a:cubicBezTo>
                  <a:cubicBezTo>
                    <a:pt x="56672" y="164404"/>
                    <a:pt x="53662" y="158385"/>
                    <a:pt x="51315" y="150937"/>
                  </a:cubicBezTo>
                  <a:cubicBezTo>
                    <a:pt x="48966" y="143486"/>
                    <a:pt x="47791" y="134891"/>
                    <a:pt x="47791" y="125150"/>
                  </a:cubicBezTo>
                  <a:cubicBezTo>
                    <a:pt x="47791" y="111279"/>
                    <a:pt x="52319" y="99476"/>
                    <a:pt x="61373" y="89733"/>
                  </a:cubicBezTo>
                  <a:cubicBezTo>
                    <a:pt x="57132" y="79305"/>
                    <a:pt x="57532" y="67615"/>
                    <a:pt x="62576" y="54664"/>
                  </a:cubicBezTo>
                  <a:cubicBezTo>
                    <a:pt x="65900" y="53632"/>
                    <a:pt x="70829" y="54407"/>
                    <a:pt x="77361" y="56984"/>
                  </a:cubicBezTo>
                  <a:cubicBezTo>
                    <a:pt x="83894" y="59563"/>
                    <a:pt x="88678" y="61773"/>
                    <a:pt x="91716" y="63604"/>
                  </a:cubicBezTo>
                  <a:cubicBezTo>
                    <a:pt x="94755" y="65436"/>
                    <a:pt x="97189" y="66987"/>
                    <a:pt x="99023" y="68246"/>
                  </a:cubicBezTo>
                  <a:cubicBezTo>
                    <a:pt x="109684" y="65267"/>
                    <a:pt x="120686" y="63777"/>
                    <a:pt x="132031" y="63777"/>
                  </a:cubicBezTo>
                  <a:cubicBezTo>
                    <a:pt x="143377" y="63777"/>
                    <a:pt x="154381" y="65267"/>
                    <a:pt x="165043" y="68246"/>
                  </a:cubicBezTo>
                  <a:lnTo>
                    <a:pt x="171575" y="64122"/>
                  </a:lnTo>
                  <a:cubicBezTo>
                    <a:pt x="176043" y="61370"/>
                    <a:pt x="181318" y="58848"/>
                    <a:pt x="187389" y="56556"/>
                  </a:cubicBezTo>
                  <a:cubicBezTo>
                    <a:pt x="193463" y="54265"/>
                    <a:pt x="198108" y="53634"/>
                    <a:pt x="201319" y="54666"/>
                  </a:cubicBezTo>
                  <a:cubicBezTo>
                    <a:pt x="206474" y="67618"/>
                    <a:pt x="206934" y="79307"/>
                    <a:pt x="202691" y="89735"/>
                  </a:cubicBezTo>
                  <a:cubicBezTo>
                    <a:pt x="211745" y="99478"/>
                    <a:pt x="216275" y="111284"/>
                    <a:pt x="216275" y="125151"/>
                  </a:cubicBezTo>
                  <a:cubicBezTo>
                    <a:pt x="216275" y="134893"/>
                    <a:pt x="215096" y="143515"/>
                    <a:pt x="212751" y="151023"/>
                  </a:cubicBezTo>
                  <a:cubicBezTo>
                    <a:pt x="210402" y="158532"/>
                    <a:pt x="207367" y="164545"/>
                    <a:pt x="203643" y="169075"/>
                  </a:cubicBezTo>
                  <a:cubicBezTo>
                    <a:pt x="199915" y="173603"/>
                    <a:pt x="195273" y="177414"/>
                    <a:pt x="189715" y="180507"/>
                  </a:cubicBezTo>
                  <a:cubicBezTo>
                    <a:pt x="184156" y="183602"/>
                    <a:pt x="178767" y="185836"/>
                    <a:pt x="173553" y="187212"/>
                  </a:cubicBezTo>
                  <a:cubicBezTo>
                    <a:pt x="168338" y="188589"/>
                    <a:pt x="162465" y="189623"/>
                    <a:pt x="155933" y="190311"/>
                  </a:cubicBezTo>
                  <a:cubicBezTo>
                    <a:pt x="161891" y="195467"/>
                    <a:pt x="164870" y="203605"/>
                    <a:pt x="164870" y="214721"/>
                  </a:cubicBezTo>
                  <a:lnTo>
                    <a:pt x="164870" y="250993"/>
                  </a:lnTo>
                  <a:cubicBezTo>
                    <a:pt x="164870" y="253053"/>
                    <a:pt x="165586" y="254774"/>
                    <a:pt x="167021" y="256148"/>
                  </a:cubicBezTo>
                  <a:cubicBezTo>
                    <a:pt x="168453" y="257521"/>
                    <a:pt x="170716" y="257925"/>
                    <a:pt x="173811" y="257350"/>
                  </a:cubicBezTo>
                  <a:cubicBezTo>
                    <a:pt x="200403" y="248526"/>
                    <a:pt x="222093" y="232624"/>
                    <a:pt x="238883" y="209644"/>
                  </a:cubicBezTo>
                  <a:cubicBezTo>
                    <a:pt x="255671" y="186666"/>
                    <a:pt x="264068" y="160795"/>
                    <a:pt x="264068" y="132024"/>
                  </a:cubicBezTo>
                  <a:cubicBezTo>
                    <a:pt x="264062" y="108076"/>
                    <a:pt x="258156" y="85988"/>
                    <a:pt x="246356" y="65759"/>
                  </a:cubicBezTo>
                  <a:close/>
                </a:path>
              </a:pathLst>
            </a:custGeom>
            <a:grpFill/>
            <a:ln w="5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505489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2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D6E0A8F-B720-467D-8714-D9C0A33837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793" y="198521"/>
            <a:ext cx="5744187" cy="646095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6DBFDB8-886F-4B23-A1D2-3E9433DD4A32}"/>
              </a:ext>
            </a:extLst>
          </p:cNvPr>
          <p:cNvSpPr txBox="1"/>
          <p:nvPr/>
        </p:nvSpPr>
        <p:spPr>
          <a:xfrm>
            <a:off x="6343891" y="1551328"/>
            <a:ext cx="2627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Full of info, but untidy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B68534F-ED34-4C11-BE98-0EDA06D58CE9}"/>
              </a:ext>
            </a:extLst>
          </p:cNvPr>
          <p:cNvCxnSpPr>
            <a:stCxn id="2" idx="1"/>
          </p:cNvCxnSpPr>
          <p:nvPr/>
        </p:nvCxnSpPr>
        <p:spPr>
          <a:xfrm flipH="1">
            <a:off x="5644055" y="1735994"/>
            <a:ext cx="699836" cy="67582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AA4BDDE-B858-4D81-BA51-E8A68669E7C4}"/>
              </a:ext>
            </a:extLst>
          </p:cNvPr>
          <p:cNvSpPr txBox="1"/>
          <p:nvPr/>
        </p:nvSpPr>
        <p:spPr>
          <a:xfrm>
            <a:off x="6343891" y="3156383"/>
            <a:ext cx="228139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Graphs are pretty, </a:t>
            </a:r>
            <a:br>
              <a:rPr lang="en-US" b="1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but not publication</a:t>
            </a:r>
          </a:p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quality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44A232C-5946-4D1D-A9AA-2676D89E5E00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4433263" y="3618048"/>
            <a:ext cx="1910628" cy="71083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2F03ECB-9804-4D2E-98AA-721E0625D17D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5467482" y="4836851"/>
            <a:ext cx="876410" cy="540321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D801BBC-CE76-414C-8254-21F69AB9D797}"/>
              </a:ext>
            </a:extLst>
          </p:cNvPr>
          <p:cNvSpPr txBox="1"/>
          <p:nvPr/>
        </p:nvSpPr>
        <p:spPr>
          <a:xfrm>
            <a:off x="6343892" y="5054006"/>
            <a:ext cx="2627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Hard to retrieve data for reproducibility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26536E-A295-40EA-A4EC-E36C4118BFE6}"/>
              </a:ext>
            </a:extLst>
          </p:cNvPr>
          <p:cNvSpPr/>
          <p:nvPr/>
        </p:nvSpPr>
        <p:spPr>
          <a:xfrm>
            <a:off x="7761890" y="6611779"/>
            <a:ext cx="138211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/>
              <a:t>www.proteinatlas.org</a:t>
            </a:r>
          </a:p>
        </p:txBody>
      </p:sp>
    </p:spTree>
    <p:extLst>
      <p:ext uri="{BB962C8B-B14F-4D97-AF65-F5344CB8AC3E}">
        <p14:creationId xmlns:p14="http://schemas.microsoft.com/office/powerpoint/2010/main" val="27590366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2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A9CFF81-B256-4CA1-9910-029FE5D16C79}"/>
              </a:ext>
            </a:extLst>
          </p:cNvPr>
          <p:cNvSpPr txBox="1"/>
          <p:nvPr/>
        </p:nvSpPr>
        <p:spPr>
          <a:xfrm>
            <a:off x="125253" y="108103"/>
            <a:ext cx="3859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chemeClr val="accent1"/>
                </a:solidFill>
              </a:rPr>
              <a:t>Summarized data provided as .tsv</a:t>
            </a:r>
            <a:endParaRPr lang="en-US" b="1" dirty="0">
              <a:solidFill>
                <a:schemeClr val="accent1"/>
              </a:solidFill>
            </a:endParaRP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6C0D5DA5-0FCF-4DA2-BC1B-FCC696A4CB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1626"/>
          <a:stretch/>
        </p:blipFill>
        <p:spPr>
          <a:xfrm>
            <a:off x="734958" y="696739"/>
            <a:ext cx="2910667" cy="243439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5" name="Cross 44">
            <a:extLst>
              <a:ext uri="{FF2B5EF4-FFF2-40B4-BE49-F238E27FC236}">
                <a16:creationId xmlns:a16="http://schemas.microsoft.com/office/drawing/2014/main" id="{B46B6A51-1E16-43CC-9A95-7F5EE833DF82}"/>
              </a:ext>
            </a:extLst>
          </p:cNvPr>
          <p:cNvSpPr/>
          <p:nvPr/>
        </p:nvSpPr>
        <p:spPr>
          <a:xfrm>
            <a:off x="4166224" y="1523999"/>
            <a:ext cx="591127" cy="591127"/>
          </a:xfrm>
          <a:prstGeom prst="plus">
            <a:avLst>
              <a:gd name="adj" fmla="val 35938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Arrow: Down 1">
            <a:extLst>
              <a:ext uri="{FF2B5EF4-FFF2-40B4-BE49-F238E27FC236}">
                <a16:creationId xmlns:a16="http://schemas.microsoft.com/office/drawing/2014/main" id="{40C22540-A129-4E92-B037-708F9977896A}"/>
              </a:ext>
            </a:extLst>
          </p:cNvPr>
          <p:cNvSpPr/>
          <p:nvPr/>
        </p:nvSpPr>
        <p:spPr>
          <a:xfrm>
            <a:off x="4014046" y="3548818"/>
            <a:ext cx="895481" cy="718907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5D16046-415E-499F-AA49-6B3937543F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1938"/>
          <a:stretch/>
        </p:blipFill>
        <p:spPr>
          <a:xfrm>
            <a:off x="734958" y="4805519"/>
            <a:ext cx="2437064" cy="132447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7A1EBA9-B8DF-4D08-950A-5DA01D71933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851" b="6279"/>
          <a:stretch/>
        </p:blipFill>
        <p:spPr>
          <a:xfrm>
            <a:off x="3408824" y="4805518"/>
            <a:ext cx="2573549" cy="134793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074CB64-9C79-43DD-8477-17F4252014D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004" b="6279"/>
          <a:stretch/>
        </p:blipFill>
        <p:spPr>
          <a:xfrm>
            <a:off x="6219175" y="4805518"/>
            <a:ext cx="2109516" cy="135574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C1A45C12-4F92-45ED-9973-B53B38CDAA61}"/>
              </a:ext>
            </a:extLst>
          </p:cNvPr>
          <p:cNvGrpSpPr/>
          <p:nvPr/>
        </p:nvGrpSpPr>
        <p:grpSpPr>
          <a:xfrm>
            <a:off x="5277950" y="788279"/>
            <a:ext cx="2747506" cy="2653694"/>
            <a:chOff x="5277950" y="477435"/>
            <a:chExt cx="3202911" cy="3093549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958CFCD8-6172-491E-A352-E0F4C6052447}"/>
                </a:ext>
              </a:extLst>
            </p:cNvPr>
            <p:cNvGrpSpPr/>
            <p:nvPr/>
          </p:nvGrpSpPr>
          <p:grpSpPr>
            <a:xfrm>
              <a:off x="5277950" y="477435"/>
              <a:ext cx="3202911" cy="2121837"/>
              <a:chOff x="5303117" y="809622"/>
              <a:chExt cx="3202911" cy="2121837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0B3D71E2-5C33-412B-B1E5-C21FF53C66DB}"/>
                  </a:ext>
                </a:extLst>
              </p:cNvPr>
              <p:cNvGrpSpPr/>
              <p:nvPr/>
            </p:nvGrpSpPr>
            <p:grpSpPr>
              <a:xfrm>
                <a:off x="5303117" y="809622"/>
                <a:ext cx="2647312" cy="2121837"/>
                <a:chOff x="5479979" y="823069"/>
                <a:chExt cx="2201686" cy="1764665"/>
              </a:xfrm>
            </p:grpSpPr>
            <p:pic>
              <p:nvPicPr>
                <p:cNvPr id="14" name="Picture 13">
                  <a:extLst>
                    <a:ext uri="{FF2B5EF4-FFF2-40B4-BE49-F238E27FC236}">
                      <a16:creationId xmlns:a16="http://schemas.microsoft.com/office/drawing/2014/main" id="{F714F893-0FFE-4389-BFF3-943993CDAB2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479979" y="823069"/>
                  <a:ext cx="815465" cy="945215"/>
                </a:xfrm>
                <a:prstGeom prst="rect">
                  <a:avLst/>
                </a:prstGeom>
              </p:spPr>
            </p:pic>
            <p:pic>
              <p:nvPicPr>
                <p:cNvPr id="4" name="Picture 3">
                  <a:extLst>
                    <a:ext uri="{FF2B5EF4-FFF2-40B4-BE49-F238E27FC236}">
                      <a16:creationId xmlns:a16="http://schemas.microsoft.com/office/drawing/2014/main" id="{1BE34D01-0DB2-40D8-A1EE-953BF4B7842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404126" y="823069"/>
                  <a:ext cx="815465" cy="945215"/>
                </a:xfrm>
                <a:prstGeom prst="rect">
                  <a:avLst/>
                </a:prstGeom>
              </p:spPr>
            </p:pic>
            <p:pic>
              <p:nvPicPr>
                <p:cNvPr id="16" name="Picture 15">
                  <a:extLst>
                    <a:ext uri="{FF2B5EF4-FFF2-40B4-BE49-F238E27FC236}">
                      <a16:creationId xmlns:a16="http://schemas.microsoft.com/office/drawing/2014/main" id="{DC8B4CB6-F623-48C1-8BED-DC27125E51B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942053" y="1642519"/>
                  <a:ext cx="815465" cy="945215"/>
                </a:xfrm>
                <a:prstGeom prst="rect">
                  <a:avLst/>
                </a:prstGeom>
              </p:spPr>
            </p:pic>
            <p:pic>
              <p:nvPicPr>
                <p:cNvPr id="15" name="Picture 14">
                  <a:extLst>
                    <a:ext uri="{FF2B5EF4-FFF2-40B4-BE49-F238E27FC236}">
                      <a16:creationId xmlns:a16="http://schemas.microsoft.com/office/drawing/2014/main" id="{39774736-D64C-445C-AA2F-99CDF8F6683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866200" y="1642518"/>
                  <a:ext cx="815465" cy="945215"/>
                </a:xfrm>
                <a:prstGeom prst="rect">
                  <a:avLst/>
                </a:prstGeom>
              </p:spPr>
            </p:pic>
          </p:grpSp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444D5738-AC58-40A8-B2E3-13E6BC80D6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525511" y="809622"/>
                <a:ext cx="980517" cy="1132199"/>
              </a:xfrm>
              <a:prstGeom prst="rect">
                <a:avLst/>
              </a:prstGeom>
            </p:spPr>
          </p:pic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9428639B-09D0-41E4-82A5-E0CCBE94E71F}"/>
                </a:ext>
              </a:extLst>
            </p:cNvPr>
            <p:cNvGrpSpPr/>
            <p:nvPr/>
          </p:nvGrpSpPr>
          <p:grpSpPr>
            <a:xfrm>
              <a:off x="6385079" y="2434455"/>
              <a:ext cx="988654" cy="1136529"/>
              <a:chOff x="6862617" y="353364"/>
              <a:chExt cx="831273" cy="964276"/>
            </a:xfrm>
          </p:grpSpPr>
          <p:sp>
            <p:nvSpPr>
              <p:cNvPr id="24" name="Hexagon 23">
                <a:extLst>
                  <a:ext uri="{FF2B5EF4-FFF2-40B4-BE49-F238E27FC236}">
                    <a16:creationId xmlns:a16="http://schemas.microsoft.com/office/drawing/2014/main" id="{71D72ADC-EE77-4D3C-A1F3-529F3983C97A}"/>
                  </a:ext>
                </a:extLst>
              </p:cNvPr>
              <p:cNvSpPr/>
              <p:nvPr/>
            </p:nvSpPr>
            <p:spPr>
              <a:xfrm rot="5400000">
                <a:off x="6796116" y="419865"/>
                <a:ext cx="964276" cy="831273"/>
              </a:xfrm>
              <a:prstGeom prst="hexagon">
                <a:avLst>
                  <a:gd name="adj" fmla="val 29444"/>
                  <a:gd name="vf" fmla="val 115470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5" name="Hexagon 24">
                <a:extLst>
                  <a:ext uri="{FF2B5EF4-FFF2-40B4-BE49-F238E27FC236}">
                    <a16:creationId xmlns:a16="http://schemas.microsoft.com/office/drawing/2014/main" id="{1253A4B1-C7CD-4E66-BD04-EDF3F161DA79}"/>
                  </a:ext>
                </a:extLst>
              </p:cNvPr>
              <p:cNvSpPr/>
              <p:nvPr/>
            </p:nvSpPr>
            <p:spPr>
              <a:xfrm rot="5400000">
                <a:off x="6852365" y="468355"/>
                <a:ext cx="851777" cy="734291"/>
              </a:xfrm>
              <a:prstGeom prst="hexagon">
                <a:avLst>
                  <a:gd name="adj" fmla="val 29444"/>
                  <a:gd name="vf" fmla="val 11547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6895A68-332A-4A36-803D-DB681330EB87}"/>
                  </a:ext>
                </a:extLst>
              </p:cNvPr>
              <p:cNvSpPr txBox="1"/>
              <p:nvPr/>
            </p:nvSpPr>
            <p:spPr>
              <a:xfrm>
                <a:off x="6870360" y="704934"/>
                <a:ext cx="815782" cy="2739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b="1" dirty="0" err="1">
                    <a:solidFill>
                      <a:schemeClr val="accent6"/>
                    </a:solidFill>
                  </a:rPr>
                  <a:t>openxlsx</a:t>
                </a:r>
                <a:endParaRPr lang="en-US" sz="1200" b="1" dirty="0">
                  <a:solidFill>
                    <a:schemeClr val="accent6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965091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2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1032A95-5D02-48BF-8ABE-FB9E240F08B1}"/>
              </a:ext>
            </a:extLst>
          </p:cNvPr>
          <p:cNvSpPr txBox="1"/>
          <p:nvPr/>
        </p:nvSpPr>
        <p:spPr>
          <a:xfrm>
            <a:off x="149723" y="95650"/>
            <a:ext cx="3667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Full datasets provided as .xml(s)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5C1EAB30-0ECB-4DDF-9F5F-6539D21996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2744" y="609354"/>
            <a:ext cx="4141660" cy="257408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9" name="Cross 38">
            <a:extLst>
              <a:ext uri="{FF2B5EF4-FFF2-40B4-BE49-F238E27FC236}">
                <a16:creationId xmlns:a16="http://schemas.microsoft.com/office/drawing/2014/main" id="{C3DF16FA-E138-434A-8B92-DC98122966DA}"/>
              </a:ext>
            </a:extLst>
          </p:cNvPr>
          <p:cNvSpPr/>
          <p:nvPr/>
        </p:nvSpPr>
        <p:spPr>
          <a:xfrm>
            <a:off x="4572000" y="1600831"/>
            <a:ext cx="591127" cy="591127"/>
          </a:xfrm>
          <a:prstGeom prst="plus">
            <a:avLst>
              <a:gd name="adj" fmla="val 35938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8418F035-6326-4F1D-891D-852243A900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8568" y="926789"/>
            <a:ext cx="815465" cy="945215"/>
          </a:xfrm>
          <a:prstGeom prst="rect">
            <a:avLst/>
          </a:prstGeom>
        </p:spPr>
      </p:pic>
      <p:grpSp>
        <p:nvGrpSpPr>
          <p:cNvPr id="41" name="Group 40">
            <a:extLst>
              <a:ext uri="{FF2B5EF4-FFF2-40B4-BE49-F238E27FC236}">
                <a16:creationId xmlns:a16="http://schemas.microsoft.com/office/drawing/2014/main" id="{CE8F5F7F-5491-4921-94B4-B0A56C53537B}"/>
              </a:ext>
            </a:extLst>
          </p:cNvPr>
          <p:cNvGrpSpPr/>
          <p:nvPr/>
        </p:nvGrpSpPr>
        <p:grpSpPr>
          <a:xfrm>
            <a:off x="5724557" y="917261"/>
            <a:ext cx="831273" cy="964276"/>
            <a:chOff x="6862617" y="353364"/>
            <a:chExt cx="831273" cy="964276"/>
          </a:xfrm>
        </p:grpSpPr>
        <p:sp>
          <p:nvSpPr>
            <p:cNvPr id="42" name="Hexagon 41">
              <a:extLst>
                <a:ext uri="{FF2B5EF4-FFF2-40B4-BE49-F238E27FC236}">
                  <a16:creationId xmlns:a16="http://schemas.microsoft.com/office/drawing/2014/main" id="{D8BE715F-3C99-497A-B25A-CF68279D7912}"/>
                </a:ext>
              </a:extLst>
            </p:cNvPr>
            <p:cNvSpPr/>
            <p:nvPr/>
          </p:nvSpPr>
          <p:spPr>
            <a:xfrm rot="5400000">
              <a:off x="6796116" y="419865"/>
              <a:ext cx="964276" cy="831273"/>
            </a:xfrm>
            <a:prstGeom prst="hexagon">
              <a:avLst>
                <a:gd name="adj" fmla="val 29444"/>
                <a:gd name="vf" fmla="val 11547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Hexagon 42">
              <a:extLst>
                <a:ext uri="{FF2B5EF4-FFF2-40B4-BE49-F238E27FC236}">
                  <a16:creationId xmlns:a16="http://schemas.microsoft.com/office/drawing/2014/main" id="{5E5CFF63-676A-4C0D-859E-6EFC1742AA2F}"/>
                </a:ext>
              </a:extLst>
            </p:cNvPr>
            <p:cNvSpPr/>
            <p:nvPr/>
          </p:nvSpPr>
          <p:spPr>
            <a:xfrm rot="5400000">
              <a:off x="6852365" y="468355"/>
              <a:ext cx="851777" cy="734291"/>
            </a:xfrm>
            <a:prstGeom prst="hexagon">
              <a:avLst>
                <a:gd name="adj" fmla="val 29444"/>
                <a:gd name="vf" fmla="val 115470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C349BEEE-9455-4BF1-8237-1BBB316370A6}"/>
                </a:ext>
              </a:extLst>
            </p:cNvPr>
            <p:cNvSpPr txBox="1"/>
            <p:nvPr/>
          </p:nvSpPr>
          <p:spPr>
            <a:xfrm>
              <a:off x="6922124" y="650834"/>
              <a:ext cx="7232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1"/>
                  </a:solidFill>
                </a:rPr>
                <a:t>xml2</a:t>
              </a:r>
            </a:p>
          </p:txBody>
        </p:sp>
      </p:grpSp>
      <p:pic>
        <p:nvPicPr>
          <p:cNvPr id="45" name="Picture 44">
            <a:extLst>
              <a:ext uri="{FF2B5EF4-FFF2-40B4-BE49-F238E27FC236}">
                <a16:creationId xmlns:a16="http://schemas.microsoft.com/office/drawing/2014/main" id="{B99A0786-F0ED-4B43-8AC6-4FCE2CE3CA0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4467" y="1704492"/>
            <a:ext cx="815465" cy="94521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DF97736-70D5-4C60-8923-BAE1E69E0C1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2669" y="1704492"/>
            <a:ext cx="841102" cy="974931"/>
          </a:xfrm>
          <a:prstGeom prst="rect">
            <a:avLst/>
          </a:prstGeom>
        </p:spPr>
      </p:pic>
      <p:sp>
        <p:nvSpPr>
          <p:cNvPr id="17" name="Arrow: Down 16">
            <a:extLst>
              <a:ext uri="{FF2B5EF4-FFF2-40B4-BE49-F238E27FC236}">
                <a16:creationId xmlns:a16="http://schemas.microsoft.com/office/drawing/2014/main" id="{A72320A2-5403-4855-BC52-8E2B2C958BC5}"/>
              </a:ext>
            </a:extLst>
          </p:cNvPr>
          <p:cNvSpPr/>
          <p:nvPr/>
        </p:nvSpPr>
        <p:spPr>
          <a:xfrm>
            <a:off x="4384404" y="3270754"/>
            <a:ext cx="895481" cy="718907"/>
          </a:xfrm>
          <a:prstGeom prst="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5300D84-B4EE-4CCB-9A1D-482221A2CCEA}"/>
              </a:ext>
            </a:extLst>
          </p:cNvPr>
          <p:cNvGrpSpPr/>
          <p:nvPr/>
        </p:nvGrpSpPr>
        <p:grpSpPr>
          <a:xfrm>
            <a:off x="6213438" y="4285385"/>
            <a:ext cx="2219780" cy="2223705"/>
            <a:chOff x="6128122" y="2490747"/>
            <a:chExt cx="1828800" cy="183203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EEE07991-ADE2-43D0-8759-561236D3A10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42522" y="3408381"/>
              <a:ext cx="914400" cy="914400"/>
            </a:xfrm>
            <a:prstGeom prst="rect">
              <a:avLst/>
            </a:prstGeom>
            <a:ln w="28575">
              <a:solidFill>
                <a:schemeClr val="bg1"/>
              </a:solidFill>
            </a:ln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360E0BE6-185D-42B0-B3DA-5C51D1C52E6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28122" y="3408381"/>
              <a:ext cx="914400" cy="914400"/>
            </a:xfrm>
            <a:prstGeom prst="rect">
              <a:avLst/>
            </a:prstGeom>
            <a:ln w="28575">
              <a:solidFill>
                <a:schemeClr val="bg1"/>
              </a:solidFill>
            </a:ln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C911FA86-78EF-4988-882E-15EFA705B8D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42522" y="2490747"/>
              <a:ext cx="914400" cy="914400"/>
            </a:xfrm>
            <a:prstGeom prst="rect">
              <a:avLst/>
            </a:prstGeom>
            <a:ln w="28575">
              <a:solidFill>
                <a:schemeClr val="bg1"/>
              </a:solidFill>
            </a:ln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55FD9405-2402-4C8D-A01A-6482F05BD99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28122" y="2490747"/>
              <a:ext cx="914400" cy="914400"/>
            </a:xfrm>
            <a:prstGeom prst="rect">
              <a:avLst/>
            </a:prstGeom>
            <a:ln w="28575">
              <a:solidFill>
                <a:schemeClr val="bg1"/>
              </a:solidFill>
            </a:ln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07FFDEB7-1234-456F-805E-D7CCD8A1D7B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42744" y="4096714"/>
            <a:ext cx="5553937" cy="2597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1338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2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07B4803-3EDA-4B77-A4E6-A90ED3612D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9000" y="923708"/>
            <a:ext cx="6663677" cy="5769192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1837DED7-53C3-49EA-9554-E4513E48A9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323" y="147995"/>
            <a:ext cx="1632167" cy="1884005"/>
          </a:xfrm>
          <a:prstGeom prst="rect">
            <a:avLst/>
          </a:prstGeom>
          <a:effectLst>
            <a:outerShdw blurRad="139700" dist="508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175413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2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4E77012-BB0B-474C-B5EB-33BC35AB8848}"/>
              </a:ext>
            </a:extLst>
          </p:cNvPr>
          <p:cNvSpPr txBox="1"/>
          <p:nvPr/>
        </p:nvSpPr>
        <p:spPr>
          <a:xfrm>
            <a:off x="2150338" y="1696970"/>
            <a:ext cx="47140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8888FF"/>
                </a:solidFill>
              </a:rPr>
              <a:t>You’re welcome, my 50 users!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DF768A-979A-4F1B-937F-04DCDE8543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6845" y="2325451"/>
            <a:ext cx="3510309" cy="26327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118A934-86C2-4DBF-945F-D1A44E5A486F}"/>
              </a:ext>
            </a:extLst>
          </p:cNvPr>
          <p:cNvSpPr/>
          <p:nvPr/>
        </p:nvSpPr>
        <p:spPr>
          <a:xfrm>
            <a:off x="3114675" y="6611779"/>
            <a:ext cx="602932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000" dirty="0"/>
              <a:t>http://bioconductor.org/packages/stats/bioc/HPAanalyze/ (April 26, 2019)</a:t>
            </a:r>
          </a:p>
        </p:txBody>
      </p:sp>
    </p:spTree>
    <p:extLst>
      <p:ext uri="{BB962C8B-B14F-4D97-AF65-F5344CB8AC3E}">
        <p14:creationId xmlns:p14="http://schemas.microsoft.com/office/powerpoint/2010/main" val="28543963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2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04D515A-2868-4C82-B4B1-3EC0DF73FBD9}"/>
              </a:ext>
            </a:extLst>
          </p:cNvPr>
          <p:cNvSpPr txBox="1"/>
          <p:nvPr/>
        </p:nvSpPr>
        <p:spPr>
          <a:xfrm>
            <a:off x="107206" y="157655"/>
            <a:ext cx="47140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7030A0"/>
                </a:solidFill>
              </a:rPr>
              <a:t>It’s </a:t>
            </a:r>
            <a:r>
              <a:rPr lang="en-US" sz="2400" b="1" dirty="0" err="1">
                <a:solidFill>
                  <a:srgbClr val="7030A0"/>
                </a:solidFill>
              </a:rPr>
              <a:t>kinda</a:t>
            </a:r>
            <a:r>
              <a:rPr lang="en-US" sz="2400" b="1" dirty="0">
                <a:solidFill>
                  <a:srgbClr val="7030A0"/>
                </a:solidFill>
              </a:rPr>
              <a:t> lonely in the niche…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4141B75-5AE0-4CCA-AD1E-A4F4DAC146E6}"/>
              </a:ext>
            </a:extLst>
          </p:cNvPr>
          <p:cNvSpPr txBox="1"/>
          <p:nvPr/>
        </p:nvSpPr>
        <p:spPr>
          <a:xfrm>
            <a:off x="735964" y="2494713"/>
            <a:ext cx="29661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Hard to get user feedbacks</a:t>
            </a:r>
          </a:p>
          <a:p>
            <a:pPr algn="r"/>
            <a:r>
              <a:rPr lang="en-US" dirty="0"/>
              <a:t>and no community support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500CCE-67F0-411E-B806-AEEF88B8415F}"/>
              </a:ext>
            </a:extLst>
          </p:cNvPr>
          <p:cNvSpPr txBox="1"/>
          <p:nvPr/>
        </p:nvSpPr>
        <p:spPr>
          <a:xfrm>
            <a:off x="1032951" y="3982439"/>
            <a:ext cx="26699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Advanced functionalities</a:t>
            </a:r>
          </a:p>
          <a:p>
            <a:pPr algn="r"/>
            <a:r>
              <a:rPr lang="en-US" dirty="0"/>
              <a:t>may not worth it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1860F0-73AA-4078-9A0E-8C90FF9FFA3B}"/>
              </a:ext>
            </a:extLst>
          </p:cNvPr>
          <p:cNvSpPr txBox="1"/>
          <p:nvPr/>
        </p:nvSpPr>
        <p:spPr>
          <a:xfrm>
            <a:off x="1368428" y="5508732"/>
            <a:ext cx="22942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Hex sticker </a:t>
            </a:r>
            <a:br>
              <a:rPr lang="en-US" dirty="0"/>
            </a:br>
            <a:r>
              <a:rPr lang="en-US" dirty="0"/>
              <a:t>never gets printed </a:t>
            </a:r>
            <a:r>
              <a:rPr lang="en-US" dirty="0">
                <a:sym typeface="Wingdings" panose="05000000000000000000" pitchFamily="2" charset="2"/>
              </a:rPr>
              <a:t>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34D530-4222-48ED-AF63-3E885271F0AB}"/>
              </a:ext>
            </a:extLst>
          </p:cNvPr>
          <p:cNvSpPr txBox="1"/>
          <p:nvPr/>
        </p:nvSpPr>
        <p:spPr>
          <a:xfrm>
            <a:off x="839244" y="1349268"/>
            <a:ext cx="2823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Issues may go unreported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43FE175-4649-4553-9C4B-219AD47F153F}"/>
              </a:ext>
            </a:extLst>
          </p:cNvPr>
          <p:cNvCxnSpPr>
            <a:cxnSpLocks/>
          </p:cNvCxnSpPr>
          <p:nvPr/>
        </p:nvCxnSpPr>
        <p:spPr>
          <a:xfrm>
            <a:off x="3878316" y="1229711"/>
            <a:ext cx="0" cy="5190008"/>
          </a:xfrm>
          <a:prstGeom prst="line">
            <a:avLst/>
          </a:prstGeom>
          <a:ln w="127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8D94D05F-A4BE-4DA2-BE6B-A41B88E00B8B}"/>
              </a:ext>
            </a:extLst>
          </p:cNvPr>
          <p:cNvSpPr/>
          <p:nvPr/>
        </p:nvSpPr>
        <p:spPr>
          <a:xfrm>
            <a:off x="3821560" y="1481959"/>
            <a:ext cx="100897" cy="100897"/>
          </a:xfrm>
          <a:prstGeom prst="ellipse">
            <a:avLst/>
          </a:prstGeom>
          <a:solidFill>
            <a:schemeClr val="bg1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186DA20-13EE-4608-BC5D-E96D63ED2EEA}"/>
              </a:ext>
            </a:extLst>
          </p:cNvPr>
          <p:cNvSpPr/>
          <p:nvPr/>
        </p:nvSpPr>
        <p:spPr>
          <a:xfrm>
            <a:off x="3821560" y="2767431"/>
            <a:ext cx="100897" cy="100897"/>
          </a:xfrm>
          <a:prstGeom prst="ellipse">
            <a:avLst/>
          </a:prstGeom>
          <a:solidFill>
            <a:schemeClr val="bg1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CDB6BD6-881E-45AB-9A72-E7C397B5468B}"/>
              </a:ext>
            </a:extLst>
          </p:cNvPr>
          <p:cNvSpPr/>
          <p:nvPr/>
        </p:nvSpPr>
        <p:spPr>
          <a:xfrm>
            <a:off x="3821559" y="4255155"/>
            <a:ext cx="100897" cy="100897"/>
          </a:xfrm>
          <a:prstGeom prst="ellipse">
            <a:avLst/>
          </a:prstGeom>
          <a:solidFill>
            <a:schemeClr val="bg1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F80D5BE-5123-409B-A7EE-B1C19E9767E0}"/>
              </a:ext>
            </a:extLst>
          </p:cNvPr>
          <p:cNvSpPr/>
          <p:nvPr/>
        </p:nvSpPr>
        <p:spPr>
          <a:xfrm>
            <a:off x="3821558" y="5781448"/>
            <a:ext cx="100897" cy="100897"/>
          </a:xfrm>
          <a:prstGeom prst="ellipse">
            <a:avLst/>
          </a:prstGeom>
          <a:solidFill>
            <a:schemeClr val="bg1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4020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2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04D515A-2868-4C82-B4B1-3EC0DF73FBD9}"/>
              </a:ext>
            </a:extLst>
          </p:cNvPr>
          <p:cNvSpPr txBox="1"/>
          <p:nvPr/>
        </p:nvSpPr>
        <p:spPr>
          <a:xfrm>
            <a:off x="107206" y="157655"/>
            <a:ext cx="47140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7030A0"/>
                </a:solidFill>
              </a:rPr>
              <a:t>It’s </a:t>
            </a:r>
            <a:r>
              <a:rPr lang="en-US" sz="2400" b="1" dirty="0" err="1">
                <a:solidFill>
                  <a:srgbClr val="7030A0"/>
                </a:solidFill>
              </a:rPr>
              <a:t>kinda</a:t>
            </a:r>
            <a:r>
              <a:rPr lang="en-US" sz="2400" b="1" dirty="0">
                <a:solidFill>
                  <a:srgbClr val="7030A0"/>
                </a:solidFill>
              </a:rPr>
              <a:t> lonely in the niche…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4141B75-5AE0-4CCA-AD1E-A4F4DAC146E6}"/>
              </a:ext>
            </a:extLst>
          </p:cNvPr>
          <p:cNvSpPr txBox="1"/>
          <p:nvPr/>
        </p:nvSpPr>
        <p:spPr>
          <a:xfrm>
            <a:off x="735964" y="2494713"/>
            <a:ext cx="29661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Hard to get user feedbacks</a:t>
            </a:r>
          </a:p>
          <a:p>
            <a:pPr algn="r"/>
            <a:r>
              <a:rPr lang="en-US" dirty="0"/>
              <a:t>and no community support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500CCE-67F0-411E-B806-AEEF88B8415F}"/>
              </a:ext>
            </a:extLst>
          </p:cNvPr>
          <p:cNvSpPr txBox="1"/>
          <p:nvPr/>
        </p:nvSpPr>
        <p:spPr>
          <a:xfrm>
            <a:off x="1032951" y="3982439"/>
            <a:ext cx="26699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Advanced functionalities</a:t>
            </a:r>
          </a:p>
          <a:p>
            <a:pPr algn="r"/>
            <a:r>
              <a:rPr lang="en-US" dirty="0"/>
              <a:t>may not worth it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1860F0-73AA-4078-9A0E-8C90FF9FFA3B}"/>
              </a:ext>
            </a:extLst>
          </p:cNvPr>
          <p:cNvSpPr txBox="1"/>
          <p:nvPr/>
        </p:nvSpPr>
        <p:spPr>
          <a:xfrm>
            <a:off x="1368428" y="5508732"/>
            <a:ext cx="22942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Hex sticker </a:t>
            </a:r>
            <a:br>
              <a:rPr lang="en-US" dirty="0"/>
            </a:br>
            <a:r>
              <a:rPr lang="en-US" dirty="0"/>
              <a:t>never gets printed </a:t>
            </a:r>
            <a:r>
              <a:rPr lang="en-US" dirty="0">
                <a:sym typeface="Wingdings" panose="05000000000000000000" pitchFamily="2" charset="2"/>
              </a:rPr>
              <a:t>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34D530-4222-48ED-AF63-3E885271F0AB}"/>
              </a:ext>
            </a:extLst>
          </p:cNvPr>
          <p:cNvSpPr txBox="1"/>
          <p:nvPr/>
        </p:nvSpPr>
        <p:spPr>
          <a:xfrm>
            <a:off x="839244" y="1349268"/>
            <a:ext cx="2823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Issues may go unreported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43FE175-4649-4553-9C4B-219AD47F153F}"/>
              </a:ext>
            </a:extLst>
          </p:cNvPr>
          <p:cNvCxnSpPr>
            <a:cxnSpLocks/>
          </p:cNvCxnSpPr>
          <p:nvPr/>
        </p:nvCxnSpPr>
        <p:spPr>
          <a:xfrm>
            <a:off x="3878316" y="1229711"/>
            <a:ext cx="0" cy="5190008"/>
          </a:xfrm>
          <a:prstGeom prst="line">
            <a:avLst/>
          </a:prstGeom>
          <a:ln w="127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8D94D05F-A4BE-4DA2-BE6B-A41B88E00B8B}"/>
              </a:ext>
            </a:extLst>
          </p:cNvPr>
          <p:cNvSpPr/>
          <p:nvPr/>
        </p:nvSpPr>
        <p:spPr>
          <a:xfrm>
            <a:off x="3821560" y="1481959"/>
            <a:ext cx="100897" cy="100897"/>
          </a:xfrm>
          <a:prstGeom prst="ellipse">
            <a:avLst/>
          </a:prstGeom>
          <a:solidFill>
            <a:schemeClr val="bg1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186DA20-13EE-4608-BC5D-E96D63ED2EEA}"/>
              </a:ext>
            </a:extLst>
          </p:cNvPr>
          <p:cNvSpPr/>
          <p:nvPr/>
        </p:nvSpPr>
        <p:spPr>
          <a:xfrm>
            <a:off x="3821560" y="2767431"/>
            <a:ext cx="100897" cy="100897"/>
          </a:xfrm>
          <a:prstGeom prst="ellipse">
            <a:avLst/>
          </a:prstGeom>
          <a:solidFill>
            <a:schemeClr val="bg1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CDB6BD6-881E-45AB-9A72-E7C397B5468B}"/>
              </a:ext>
            </a:extLst>
          </p:cNvPr>
          <p:cNvSpPr/>
          <p:nvPr/>
        </p:nvSpPr>
        <p:spPr>
          <a:xfrm>
            <a:off x="3821559" y="4255155"/>
            <a:ext cx="100897" cy="100897"/>
          </a:xfrm>
          <a:prstGeom prst="ellipse">
            <a:avLst/>
          </a:prstGeom>
          <a:solidFill>
            <a:schemeClr val="bg1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F80D5BE-5123-409B-A7EE-B1C19E9767E0}"/>
              </a:ext>
            </a:extLst>
          </p:cNvPr>
          <p:cNvSpPr/>
          <p:nvPr/>
        </p:nvSpPr>
        <p:spPr>
          <a:xfrm>
            <a:off x="3821558" y="5781448"/>
            <a:ext cx="100897" cy="100897"/>
          </a:xfrm>
          <a:prstGeom prst="ellipse">
            <a:avLst/>
          </a:prstGeom>
          <a:solidFill>
            <a:schemeClr val="bg1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AA1D26C-6B83-4A9E-84E3-C3933115CAD2}"/>
              </a:ext>
            </a:extLst>
          </p:cNvPr>
          <p:cNvCxnSpPr>
            <a:cxnSpLocks/>
          </p:cNvCxnSpPr>
          <p:nvPr/>
        </p:nvCxnSpPr>
        <p:spPr>
          <a:xfrm>
            <a:off x="4877971" y="1250181"/>
            <a:ext cx="0" cy="5190008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498A4030-B290-4D37-9E8E-110A4BDE58FA}"/>
              </a:ext>
            </a:extLst>
          </p:cNvPr>
          <p:cNvSpPr/>
          <p:nvPr/>
        </p:nvSpPr>
        <p:spPr>
          <a:xfrm>
            <a:off x="4821215" y="1502429"/>
            <a:ext cx="100897" cy="100897"/>
          </a:xfrm>
          <a:prstGeom prst="ellipse">
            <a:avLst/>
          </a:prstGeom>
          <a:solidFill>
            <a:schemeClr val="bg1"/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27902A7-DBB7-4963-A081-41ADEF6A318E}"/>
              </a:ext>
            </a:extLst>
          </p:cNvPr>
          <p:cNvSpPr/>
          <p:nvPr/>
        </p:nvSpPr>
        <p:spPr>
          <a:xfrm>
            <a:off x="4821215" y="2787901"/>
            <a:ext cx="100897" cy="100897"/>
          </a:xfrm>
          <a:prstGeom prst="ellipse">
            <a:avLst/>
          </a:prstGeom>
          <a:solidFill>
            <a:schemeClr val="bg1"/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4445EFF-BBB6-4992-9529-EE1EF0CD6786}"/>
              </a:ext>
            </a:extLst>
          </p:cNvPr>
          <p:cNvSpPr/>
          <p:nvPr/>
        </p:nvSpPr>
        <p:spPr>
          <a:xfrm>
            <a:off x="4821214" y="4275625"/>
            <a:ext cx="100897" cy="100897"/>
          </a:xfrm>
          <a:prstGeom prst="ellipse">
            <a:avLst/>
          </a:prstGeom>
          <a:solidFill>
            <a:schemeClr val="bg1"/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1BD9D52-10A5-447F-B3C6-D8C9660E38F5}"/>
              </a:ext>
            </a:extLst>
          </p:cNvPr>
          <p:cNvSpPr/>
          <p:nvPr/>
        </p:nvSpPr>
        <p:spPr>
          <a:xfrm>
            <a:off x="4821213" y="5801918"/>
            <a:ext cx="100897" cy="100897"/>
          </a:xfrm>
          <a:prstGeom prst="ellipse">
            <a:avLst/>
          </a:prstGeom>
          <a:solidFill>
            <a:schemeClr val="bg1"/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174B9DE-C6D9-4C50-828F-AF991EE8895D}"/>
              </a:ext>
            </a:extLst>
          </p:cNvPr>
          <p:cNvSpPr txBox="1"/>
          <p:nvPr/>
        </p:nvSpPr>
        <p:spPr>
          <a:xfrm>
            <a:off x="5054191" y="1229711"/>
            <a:ext cx="35217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Submit to a repository for review</a:t>
            </a:r>
          </a:p>
          <a:p>
            <a:r>
              <a:rPr lang="en-US" dirty="0"/>
              <a:t>Continuous integration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8919582-CBB6-4461-A92A-B9916DE9EA23}"/>
              </a:ext>
            </a:extLst>
          </p:cNvPr>
          <p:cNvSpPr txBox="1"/>
          <p:nvPr/>
        </p:nvSpPr>
        <p:spPr>
          <a:xfrm>
            <a:off x="5054191" y="2376684"/>
            <a:ext cx="35683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Local beta testers</a:t>
            </a:r>
          </a:p>
          <a:p>
            <a:r>
              <a:rPr lang="en-US" dirty="0"/>
              <a:t>Reach out via social media</a:t>
            </a:r>
          </a:p>
          <a:p>
            <a:r>
              <a:rPr lang="en-US" dirty="0"/>
              <a:t>Approachable vignettes/README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185947A-0C1F-41DB-9E12-B6B33C77B075}"/>
              </a:ext>
            </a:extLst>
          </p:cNvPr>
          <p:cNvSpPr txBox="1"/>
          <p:nvPr/>
        </p:nvSpPr>
        <p:spPr>
          <a:xfrm>
            <a:off x="5054191" y="4120937"/>
            <a:ext cx="3538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Vignettes for advanced use cases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320C716-C6CB-4A46-9C90-BE3D9FA46D17}"/>
              </a:ext>
            </a:extLst>
          </p:cNvPr>
          <p:cNvSpPr txBox="1"/>
          <p:nvPr/>
        </p:nvSpPr>
        <p:spPr>
          <a:xfrm>
            <a:off x="5083943" y="5667700"/>
            <a:ext cx="378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ym typeface="Wingdings" panose="05000000000000000000" pitchFamily="2" charset="2"/>
              </a:rPr>
              <a:t>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48287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2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E97BADF-88C8-4038-AA72-C255944F8565}"/>
              </a:ext>
            </a:extLst>
          </p:cNvPr>
          <p:cNvSpPr txBox="1"/>
          <p:nvPr/>
        </p:nvSpPr>
        <p:spPr>
          <a:xfrm>
            <a:off x="372513" y="2857158"/>
            <a:ext cx="327878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latin typeface="+mj-lt"/>
              </a:rPr>
              <a:t>Thank you!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0860269-B49B-4864-AC16-26973E4F4844}"/>
              </a:ext>
            </a:extLst>
          </p:cNvPr>
          <p:cNvGrpSpPr/>
          <p:nvPr/>
        </p:nvGrpSpPr>
        <p:grpSpPr>
          <a:xfrm>
            <a:off x="4593774" y="915279"/>
            <a:ext cx="2747506" cy="1820144"/>
            <a:chOff x="5303117" y="809622"/>
            <a:chExt cx="3202911" cy="2121837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2F38B20E-A44C-4A72-8DF8-4A53D0BFCC60}"/>
                </a:ext>
              </a:extLst>
            </p:cNvPr>
            <p:cNvGrpSpPr/>
            <p:nvPr/>
          </p:nvGrpSpPr>
          <p:grpSpPr>
            <a:xfrm>
              <a:off x="5303117" y="809622"/>
              <a:ext cx="2647312" cy="2121837"/>
              <a:chOff x="5479979" y="823069"/>
              <a:chExt cx="2201686" cy="1764665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F56708B4-DABD-44DD-9F54-B5C26E5612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79979" y="823069"/>
                <a:ext cx="815465" cy="945215"/>
              </a:xfrm>
              <a:prstGeom prst="rect">
                <a:avLst/>
              </a:prstGeom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27AEE65A-5C73-4D2B-89BA-8983FE14A5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04126" y="823069"/>
                <a:ext cx="815465" cy="945215"/>
              </a:xfrm>
              <a:prstGeom prst="rect">
                <a:avLst/>
              </a:prstGeom>
            </p:spPr>
          </p:pic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A043CF67-ED19-4245-88A4-7CA42EBA18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42053" y="1642519"/>
                <a:ext cx="815465" cy="945215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85DF8115-70C8-4D57-933F-89901CBE20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66200" y="1642518"/>
                <a:ext cx="815465" cy="945215"/>
              </a:xfrm>
              <a:prstGeom prst="rect">
                <a:avLst/>
              </a:prstGeom>
            </p:spPr>
          </p:pic>
        </p:grp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195B8BD-F13D-402D-936D-916D331975A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25511" y="809622"/>
              <a:ext cx="980517" cy="1132199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2D65311F-524A-453A-92BC-83CE5228B629}"/>
              </a:ext>
            </a:extLst>
          </p:cNvPr>
          <p:cNvGrpSpPr/>
          <p:nvPr/>
        </p:nvGrpSpPr>
        <p:grpSpPr>
          <a:xfrm>
            <a:off x="7453380" y="905209"/>
            <a:ext cx="848083" cy="974932"/>
            <a:chOff x="6862617" y="353364"/>
            <a:chExt cx="831273" cy="964276"/>
          </a:xfrm>
        </p:grpSpPr>
        <p:sp>
          <p:nvSpPr>
            <p:cNvPr id="6" name="Hexagon 5">
              <a:extLst>
                <a:ext uri="{FF2B5EF4-FFF2-40B4-BE49-F238E27FC236}">
                  <a16:creationId xmlns:a16="http://schemas.microsoft.com/office/drawing/2014/main" id="{C4D93E05-A3BD-46CB-8D7F-4B7D70727B69}"/>
                </a:ext>
              </a:extLst>
            </p:cNvPr>
            <p:cNvSpPr/>
            <p:nvPr/>
          </p:nvSpPr>
          <p:spPr>
            <a:xfrm rot="5400000">
              <a:off x="6796116" y="419865"/>
              <a:ext cx="964276" cy="831273"/>
            </a:xfrm>
            <a:prstGeom prst="hexagon">
              <a:avLst>
                <a:gd name="adj" fmla="val 29444"/>
                <a:gd name="vf" fmla="val 115470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Hexagon 6">
              <a:extLst>
                <a:ext uri="{FF2B5EF4-FFF2-40B4-BE49-F238E27FC236}">
                  <a16:creationId xmlns:a16="http://schemas.microsoft.com/office/drawing/2014/main" id="{2C97461D-DA36-4CCE-8217-16098F3C503A}"/>
                </a:ext>
              </a:extLst>
            </p:cNvPr>
            <p:cNvSpPr/>
            <p:nvPr/>
          </p:nvSpPr>
          <p:spPr>
            <a:xfrm rot="5400000">
              <a:off x="6852365" y="468355"/>
              <a:ext cx="851777" cy="734291"/>
            </a:xfrm>
            <a:prstGeom prst="hexagon">
              <a:avLst>
                <a:gd name="adj" fmla="val 29444"/>
                <a:gd name="vf" fmla="val 11547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2655FF0-892C-4641-8018-D27DF6C38E72}"/>
                </a:ext>
              </a:extLst>
            </p:cNvPr>
            <p:cNvSpPr txBox="1"/>
            <p:nvPr/>
          </p:nvSpPr>
          <p:spPr>
            <a:xfrm>
              <a:off x="6870360" y="704934"/>
              <a:ext cx="815782" cy="2739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b="1" dirty="0" err="1">
                  <a:solidFill>
                    <a:schemeClr val="accent6"/>
                  </a:solidFill>
                </a:rPr>
                <a:t>openxlsx</a:t>
              </a:r>
              <a:endParaRPr lang="en-US" sz="1200" b="1" dirty="0">
                <a:solidFill>
                  <a:schemeClr val="accent6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B8F9762-1955-4C12-A767-6A9CBA87147D}"/>
              </a:ext>
            </a:extLst>
          </p:cNvPr>
          <p:cNvGrpSpPr/>
          <p:nvPr/>
        </p:nvGrpSpPr>
        <p:grpSpPr>
          <a:xfrm>
            <a:off x="6976779" y="1769431"/>
            <a:ext cx="831273" cy="964276"/>
            <a:chOff x="6862617" y="353364"/>
            <a:chExt cx="831273" cy="964276"/>
          </a:xfrm>
        </p:grpSpPr>
        <p:sp>
          <p:nvSpPr>
            <p:cNvPr id="16" name="Hexagon 15">
              <a:extLst>
                <a:ext uri="{FF2B5EF4-FFF2-40B4-BE49-F238E27FC236}">
                  <a16:creationId xmlns:a16="http://schemas.microsoft.com/office/drawing/2014/main" id="{F6821015-821E-4DC3-92FC-74D0CBC97BFD}"/>
                </a:ext>
              </a:extLst>
            </p:cNvPr>
            <p:cNvSpPr/>
            <p:nvPr/>
          </p:nvSpPr>
          <p:spPr>
            <a:xfrm rot="5400000">
              <a:off x="6796116" y="419865"/>
              <a:ext cx="964276" cy="831273"/>
            </a:xfrm>
            <a:prstGeom prst="hexagon">
              <a:avLst>
                <a:gd name="adj" fmla="val 29444"/>
                <a:gd name="vf" fmla="val 11547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Hexagon 16">
              <a:extLst>
                <a:ext uri="{FF2B5EF4-FFF2-40B4-BE49-F238E27FC236}">
                  <a16:creationId xmlns:a16="http://schemas.microsoft.com/office/drawing/2014/main" id="{C685E807-FCC6-41A0-86BC-8CF22E1D1959}"/>
                </a:ext>
              </a:extLst>
            </p:cNvPr>
            <p:cNvSpPr/>
            <p:nvPr/>
          </p:nvSpPr>
          <p:spPr>
            <a:xfrm rot="5400000">
              <a:off x="6852365" y="468355"/>
              <a:ext cx="851777" cy="734291"/>
            </a:xfrm>
            <a:prstGeom prst="hexagon">
              <a:avLst>
                <a:gd name="adj" fmla="val 29444"/>
                <a:gd name="vf" fmla="val 115470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AF49144-1586-4F8C-971C-8D3A68095893}"/>
                </a:ext>
              </a:extLst>
            </p:cNvPr>
            <p:cNvSpPr txBox="1"/>
            <p:nvPr/>
          </p:nvSpPr>
          <p:spPr>
            <a:xfrm>
              <a:off x="6922124" y="650834"/>
              <a:ext cx="7232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1"/>
                  </a:solidFill>
                </a:rPr>
                <a:t>xml2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6398471-CA31-4551-BFD1-F181F2CEB95D}"/>
              </a:ext>
            </a:extLst>
          </p:cNvPr>
          <p:cNvGrpSpPr/>
          <p:nvPr/>
        </p:nvGrpSpPr>
        <p:grpSpPr>
          <a:xfrm>
            <a:off x="4597841" y="2605704"/>
            <a:ext cx="848083" cy="974932"/>
            <a:chOff x="6862617" y="353364"/>
            <a:chExt cx="831273" cy="964276"/>
          </a:xfrm>
        </p:grpSpPr>
        <p:sp>
          <p:nvSpPr>
            <p:cNvPr id="20" name="Hexagon 19">
              <a:extLst>
                <a:ext uri="{FF2B5EF4-FFF2-40B4-BE49-F238E27FC236}">
                  <a16:creationId xmlns:a16="http://schemas.microsoft.com/office/drawing/2014/main" id="{32822CC0-F8E9-4CCE-9CF4-0CF8DD1E93DA}"/>
                </a:ext>
              </a:extLst>
            </p:cNvPr>
            <p:cNvSpPr/>
            <p:nvPr/>
          </p:nvSpPr>
          <p:spPr>
            <a:xfrm rot="5400000">
              <a:off x="6796116" y="419865"/>
              <a:ext cx="964276" cy="831273"/>
            </a:xfrm>
            <a:prstGeom prst="hexagon">
              <a:avLst>
                <a:gd name="adj" fmla="val 29444"/>
                <a:gd name="vf" fmla="val 115470"/>
              </a:avLst>
            </a:prstGeom>
            <a:solidFill>
              <a:srgbClr val="8669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Hexagon 20">
              <a:extLst>
                <a:ext uri="{FF2B5EF4-FFF2-40B4-BE49-F238E27FC236}">
                  <a16:creationId xmlns:a16="http://schemas.microsoft.com/office/drawing/2014/main" id="{6A75A301-8632-4337-B2F3-601BCA3865E4}"/>
                </a:ext>
              </a:extLst>
            </p:cNvPr>
            <p:cNvSpPr/>
            <p:nvPr/>
          </p:nvSpPr>
          <p:spPr>
            <a:xfrm rot="5400000">
              <a:off x="6852365" y="468355"/>
              <a:ext cx="851777" cy="734291"/>
            </a:xfrm>
            <a:prstGeom prst="hexagon">
              <a:avLst>
                <a:gd name="adj" fmla="val 29444"/>
                <a:gd name="vf" fmla="val 11547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62B9D32-C12D-4506-A59A-CD4D7A0AC288}"/>
                </a:ext>
              </a:extLst>
            </p:cNvPr>
            <p:cNvSpPr txBox="1"/>
            <p:nvPr/>
          </p:nvSpPr>
          <p:spPr>
            <a:xfrm>
              <a:off x="6901000" y="704934"/>
              <a:ext cx="754505" cy="2739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b="1" dirty="0" err="1">
                  <a:solidFill>
                    <a:srgbClr val="86695B"/>
                  </a:solidFill>
                </a:rPr>
                <a:t>cowplot</a:t>
              </a:r>
              <a:endParaRPr lang="en-US" sz="1200" b="1" dirty="0">
                <a:solidFill>
                  <a:srgbClr val="86695B"/>
                </a:solidFill>
              </a:endParaRPr>
            </a:p>
          </p:txBody>
        </p:sp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4CD856B0-5957-4AD7-A81B-0ED4595FEE5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4548" y="2605701"/>
            <a:ext cx="841104" cy="97493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68DF0FC-DAB5-468E-ACF4-0A6711D740F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7752" y="2605701"/>
            <a:ext cx="845100" cy="97956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4E2ED8E3-CB30-48BD-A459-48B443904F4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0362" y="2616638"/>
            <a:ext cx="841102" cy="974931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5930D25F-E936-4799-8733-3B5841EE09B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0385" y="1769430"/>
            <a:ext cx="841102" cy="974931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0533E908-0127-40C1-9CA0-FF6733DF0E41}"/>
              </a:ext>
            </a:extLst>
          </p:cNvPr>
          <p:cNvGrpSpPr/>
          <p:nvPr/>
        </p:nvGrpSpPr>
        <p:grpSpPr>
          <a:xfrm>
            <a:off x="4110191" y="1769799"/>
            <a:ext cx="848083" cy="974932"/>
            <a:chOff x="6862617" y="353364"/>
            <a:chExt cx="831273" cy="964276"/>
          </a:xfrm>
        </p:grpSpPr>
        <p:sp>
          <p:nvSpPr>
            <p:cNvPr id="32" name="Hexagon 31">
              <a:extLst>
                <a:ext uri="{FF2B5EF4-FFF2-40B4-BE49-F238E27FC236}">
                  <a16:creationId xmlns:a16="http://schemas.microsoft.com/office/drawing/2014/main" id="{0AFC3E1D-347A-4052-ACD3-C820D6B23818}"/>
                </a:ext>
              </a:extLst>
            </p:cNvPr>
            <p:cNvSpPr/>
            <p:nvPr/>
          </p:nvSpPr>
          <p:spPr>
            <a:xfrm rot="5400000">
              <a:off x="6796116" y="419865"/>
              <a:ext cx="964276" cy="831273"/>
            </a:xfrm>
            <a:prstGeom prst="hexagon">
              <a:avLst>
                <a:gd name="adj" fmla="val 29444"/>
                <a:gd name="vf" fmla="val 11547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Hexagon 32">
              <a:extLst>
                <a:ext uri="{FF2B5EF4-FFF2-40B4-BE49-F238E27FC236}">
                  <a16:creationId xmlns:a16="http://schemas.microsoft.com/office/drawing/2014/main" id="{562B0F4D-793F-47E8-A032-BCFF4A3D66FE}"/>
                </a:ext>
              </a:extLst>
            </p:cNvPr>
            <p:cNvSpPr/>
            <p:nvPr/>
          </p:nvSpPr>
          <p:spPr>
            <a:xfrm rot="5400000">
              <a:off x="6852365" y="468355"/>
              <a:ext cx="851777" cy="734291"/>
            </a:xfrm>
            <a:prstGeom prst="hexagon">
              <a:avLst>
                <a:gd name="adj" fmla="val 29444"/>
                <a:gd name="vf" fmla="val 11547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ABDCC14F-BE99-4094-8121-C101F62A3833}"/>
                </a:ext>
              </a:extLst>
            </p:cNvPr>
            <p:cNvSpPr txBox="1"/>
            <p:nvPr/>
          </p:nvSpPr>
          <p:spPr>
            <a:xfrm>
              <a:off x="6866715" y="704934"/>
              <a:ext cx="823074" cy="2739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7030A0"/>
                  </a:solidFill>
                </a:rPr>
                <a:t>reshape2</a:t>
              </a:r>
            </a:p>
          </p:txBody>
        </p:sp>
      </p:grpSp>
      <p:pic>
        <p:nvPicPr>
          <p:cNvPr id="36" name="Picture 35">
            <a:extLst>
              <a:ext uri="{FF2B5EF4-FFF2-40B4-BE49-F238E27FC236}">
                <a16:creationId xmlns:a16="http://schemas.microsoft.com/office/drawing/2014/main" id="{C53E90CE-E47A-4860-A599-9995835F816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9133" y="4116805"/>
            <a:ext cx="1228561" cy="185212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4F6F415C-D6DC-4C65-BFC1-4010952AAFB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6975" y="4116804"/>
            <a:ext cx="1411676" cy="1852119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711EF26C-B857-4178-B8F0-7BA525CE777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1280" y="3903335"/>
            <a:ext cx="1228560" cy="1228560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3AE0EB8E-CBB9-42C7-8852-6AD261D67B5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7444" y="5287876"/>
            <a:ext cx="1545882" cy="827989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56536F9E-58AA-4B37-9028-1C91C50FCDF9}"/>
              </a:ext>
            </a:extLst>
          </p:cNvPr>
          <p:cNvSpPr txBox="1"/>
          <p:nvPr/>
        </p:nvSpPr>
        <p:spPr>
          <a:xfrm rot="20549224">
            <a:off x="7424052" y="5590476"/>
            <a:ext cx="1032655" cy="369332"/>
          </a:xfrm>
          <a:prstGeom prst="rect">
            <a:avLst/>
          </a:prstGeom>
          <a:solidFill>
            <a:schemeClr val="bg1"/>
          </a:solidFill>
          <a:ln w="57150"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NOPE!!!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151EA6E-F5AA-4413-B26C-2C7DEA9AB4F2}"/>
              </a:ext>
            </a:extLst>
          </p:cNvPr>
          <p:cNvSpPr txBox="1"/>
          <p:nvPr/>
        </p:nvSpPr>
        <p:spPr>
          <a:xfrm>
            <a:off x="5047069" y="265815"/>
            <a:ext cx="27991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>
                <a:latin typeface="+mj-lt"/>
              </a:rPr>
              <a:t>Acknowledgement</a:t>
            </a:r>
          </a:p>
        </p:txBody>
      </p:sp>
    </p:spTree>
    <p:extLst>
      <p:ext uri="{BB962C8B-B14F-4D97-AF65-F5344CB8AC3E}">
        <p14:creationId xmlns:p14="http://schemas.microsoft.com/office/powerpoint/2010/main" val="27980969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Segoe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296</TotalTime>
  <Words>188</Words>
  <Application>Microsoft Office PowerPoint</Application>
  <PresentationFormat>On-screen Show (4:3)</PresentationFormat>
  <Paragraphs>45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Segoe UI</vt:lpstr>
      <vt:lpstr>Segoe UI Semibold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Anh Tran</dc:creator>
  <cp:lastModifiedBy>Anh Tran</cp:lastModifiedBy>
  <cp:revision>48</cp:revision>
  <dcterms:created xsi:type="dcterms:W3CDTF">2019-04-26T03:42:21Z</dcterms:created>
  <dcterms:modified xsi:type="dcterms:W3CDTF">2019-04-27T16:20:08Z</dcterms:modified>
</cp:coreProperties>
</file>